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sldIdLst>
    <p:sldId id="256" r:id="rId2"/>
    <p:sldId id="292" r:id="rId3"/>
    <p:sldId id="309" r:id="rId4"/>
    <p:sldId id="310" r:id="rId5"/>
    <p:sldId id="296" r:id="rId6"/>
    <p:sldId id="297" r:id="rId7"/>
    <p:sldId id="298" r:id="rId8"/>
    <p:sldId id="267" r:id="rId9"/>
    <p:sldId id="308" r:id="rId10"/>
    <p:sldId id="279" r:id="rId11"/>
    <p:sldId id="311" r:id="rId12"/>
    <p:sldId id="280" r:id="rId13"/>
    <p:sldId id="313" r:id="rId14"/>
    <p:sldId id="312" r:id="rId15"/>
    <p:sldId id="314" r:id="rId16"/>
    <p:sldId id="315" r:id="rId17"/>
    <p:sldId id="316" r:id="rId18"/>
    <p:sldId id="317" r:id="rId19"/>
    <p:sldId id="318" r:id="rId20"/>
    <p:sldId id="319" r:id="rId21"/>
    <p:sldId id="32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F69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4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Editing efficiency of</a:t>
            </a:r>
            <a:r>
              <a:rPr lang="en-US" baseline="0" dirty="0"/>
              <a:t> cleavage group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Editing efficiency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DA-4851-BC20-4449C07C1A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DA-4851-BC20-4449C07C1A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DA-4851-BC20-4449C07C1A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DDA-4851-BC20-4449C07C1A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DA-4851-BC20-4449C07C1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Editing efficiency of ICSI group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Editing efficiency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FE-4416-B26F-58499B2896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FE-4416-B26F-58499B2896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FE-4416-B26F-58499B2896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FE-4416-B26F-58499B289601}"/>
              </c:ext>
            </c:extLst>
          </c:dPt>
          <c:cat>
            <c:strRef>
              <c:f>Sheet1!$A$2:$A$5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FE-4416-B26F-58499B289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Repair mechanism of ICIS</a:t>
            </a:r>
            <a:r>
              <a:rPr lang="en-US" baseline="0" dirty="0"/>
              <a:t> repair group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Repair mechanism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00-4F3B-92BA-2B8C128522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00-4F3B-92BA-2B8C128522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00-4F3B-92BA-2B8C128522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00-4F3B-92BA-2B8C128522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NHEJ</c:v>
                </c:pt>
                <c:pt idx="1">
                  <c:v>HDR</c:v>
                </c:pt>
                <c:pt idx="2">
                  <c:v>No repair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9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00-4F3B-92BA-2B8C12852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Repair mechanism of cleavage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Repair mechanism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32-442C-B4BD-1060D07B79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32-442C-B4BD-1060D07B79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32-442C-B4BD-1060D07B791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832-442C-B4BD-1060D07B7914}"/>
              </c:ext>
            </c:extLst>
          </c:dPt>
          <c:cat>
            <c:strRef>
              <c:f>Sheet1!$A$2:$A$5</c:f>
              <c:strCache>
                <c:ptCount val="3"/>
                <c:pt idx="0">
                  <c:v>NHEJ</c:v>
                </c:pt>
                <c:pt idx="1">
                  <c:v>HDR</c:v>
                </c:pt>
                <c:pt idx="2">
                  <c:v>No repair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32-442C-B4BD-1060D07B7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E8003-0965-4885-916F-45079D565391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4CC72312-52BD-4F7C-B857-A213F0C7A6BC}">
      <dgm:prSet phldrT="[Text]"/>
      <dgm:spPr/>
      <dgm:t>
        <a:bodyPr/>
        <a:lstStyle/>
        <a:p>
          <a:r>
            <a:rPr lang="en-US" b="1" dirty="0"/>
            <a:t>Establishing a project</a:t>
          </a:r>
        </a:p>
      </dgm:t>
    </dgm:pt>
    <dgm:pt modelId="{8E63B84B-4F6F-400F-A91E-E88491DEE854}" type="parTrans" cxnId="{35601945-16FA-494C-B269-B220DEE7A22D}">
      <dgm:prSet/>
      <dgm:spPr/>
      <dgm:t>
        <a:bodyPr/>
        <a:lstStyle/>
        <a:p>
          <a:endParaRPr lang="en-US"/>
        </a:p>
      </dgm:t>
    </dgm:pt>
    <dgm:pt modelId="{831C1483-1C08-434B-862E-17D15057EFB2}" type="sibTrans" cxnId="{35601945-16FA-494C-B269-B220DEE7A22D}">
      <dgm:prSet/>
      <dgm:spPr/>
      <dgm:t>
        <a:bodyPr/>
        <a:lstStyle/>
        <a:p>
          <a:endParaRPr lang="en-US"/>
        </a:p>
      </dgm:t>
    </dgm:pt>
    <dgm:pt modelId="{5FB8B646-9BB1-469C-BDFE-2F67040D7E6E}">
      <dgm:prSet phldrT="[Text]"/>
      <dgm:spPr/>
      <dgm:t>
        <a:bodyPr/>
        <a:lstStyle/>
        <a:p>
          <a:r>
            <a:rPr lang="en-US" b="1" dirty="0"/>
            <a:t>Identify a target gene</a:t>
          </a:r>
        </a:p>
      </dgm:t>
    </dgm:pt>
    <dgm:pt modelId="{BE6CC701-7CBF-45F4-AADF-1B60BEA11065}" type="parTrans" cxnId="{715B1523-07D6-4A7D-A4F6-D165152D7D00}">
      <dgm:prSet/>
      <dgm:spPr/>
      <dgm:t>
        <a:bodyPr/>
        <a:lstStyle/>
        <a:p>
          <a:endParaRPr lang="en-US"/>
        </a:p>
      </dgm:t>
    </dgm:pt>
    <dgm:pt modelId="{B8EC7C55-C566-45F2-BE80-62A22A5FB0EB}" type="sibTrans" cxnId="{715B1523-07D6-4A7D-A4F6-D165152D7D00}">
      <dgm:prSet/>
      <dgm:spPr/>
      <dgm:t>
        <a:bodyPr/>
        <a:lstStyle/>
        <a:p>
          <a:endParaRPr lang="en-US"/>
        </a:p>
      </dgm:t>
    </dgm:pt>
    <dgm:pt modelId="{5AC243CE-FF45-4FB0-935A-A01C1ECB0CBB}">
      <dgm:prSet phldrT="[Text]"/>
      <dgm:spPr/>
      <dgm:t>
        <a:bodyPr/>
        <a:lstStyle/>
        <a:p>
          <a:r>
            <a:rPr lang="en-US" b="1" dirty="0"/>
            <a:t>Guide design </a:t>
          </a:r>
        </a:p>
      </dgm:t>
    </dgm:pt>
    <dgm:pt modelId="{DAFDB6ED-F1F1-44B7-8BC7-0C336D2402C5}" type="parTrans" cxnId="{D03325E7-9449-496C-ABE9-6F7544F771B4}">
      <dgm:prSet/>
      <dgm:spPr/>
      <dgm:t>
        <a:bodyPr/>
        <a:lstStyle/>
        <a:p>
          <a:endParaRPr lang="en-US"/>
        </a:p>
      </dgm:t>
    </dgm:pt>
    <dgm:pt modelId="{242AB7A0-F573-4272-B0F1-E4E6058A3BCD}" type="sibTrans" cxnId="{D03325E7-9449-496C-ABE9-6F7544F771B4}">
      <dgm:prSet/>
      <dgm:spPr/>
      <dgm:t>
        <a:bodyPr/>
        <a:lstStyle/>
        <a:p>
          <a:endParaRPr lang="en-US"/>
        </a:p>
      </dgm:t>
    </dgm:pt>
    <dgm:pt modelId="{4DA3C70B-BB63-4D9F-9B5F-BF07B826282E}">
      <dgm:prSet/>
      <dgm:spPr/>
      <dgm:t>
        <a:bodyPr/>
        <a:lstStyle/>
        <a:p>
          <a:r>
            <a:rPr lang="en-US" b="1" dirty="0"/>
            <a:t>Cell culture </a:t>
          </a:r>
        </a:p>
      </dgm:t>
    </dgm:pt>
    <dgm:pt modelId="{F208DE1E-87DA-4989-B8C3-9D0250709ED2}" type="parTrans" cxnId="{8476035A-1943-4E7D-9BAE-C8542AF1CA0B}">
      <dgm:prSet/>
      <dgm:spPr/>
      <dgm:t>
        <a:bodyPr/>
        <a:lstStyle/>
        <a:p>
          <a:endParaRPr lang="en-US"/>
        </a:p>
      </dgm:t>
    </dgm:pt>
    <dgm:pt modelId="{0A634519-74EA-4C8C-A6C7-154C2C3AA029}" type="sibTrans" cxnId="{8476035A-1943-4E7D-9BAE-C8542AF1CA0B}">
      <dgm:prSet/>
      <dgm:spPr/>
      <dgm:t>
        <a:bodyPr/>
        <a:lstStyle/>
        <a:p>
          <a:endParaRPr lang="en-US"/>
        </a:p>
      </dgm:t>
    </dgm:pt>
    <dgm:pt modelId="{BE2428D5-6CDB-4685-8598-752B707B6007}">
      <dgm:prSet/>
      <dgm:spPr/>
      <dgm:t>
        <a:bodyPr/>
        <a:lstStyle/>
        <a:p>
          <a:r>
            <a:rPr lang="en-US" b="1" dirty="0"/>
            <a:t>Transfection</a:t>
          </a:r>
        </a:p>
      </dgm:t>
    </dgm:pt>
    <dgm:pt modelId="{A4933F14-8E5E-4246-95F5-06EFEB681140}" type="parTrans" cxnId="{F3F2B0DD-BC1F-4C23-B0F8-A8E609C15001}">
      <dgm:prSet/>
      <dgm:spPr/>
      <dgm:t>
        <a:bodyPr/>
        <a:lstStyle/>
        <a:p>
          <a:endParaRPr lang="en-US"/>
        </a:p>
      </dgm:t>
    </dgm:pt>
    <dgm:pt modelId="{8F8E1067-4593-404C-8F40-05068B694A5A}" type="sibTrans" cxnId="{F3F2B0DD-BC1F-4C23-B0F8-A8E609C15001}">
      <dgm:prSet/>
      <dgm:spPr/>
      <dgm:t>
        <a:bodyPr/>
        <a:lstStyle/>
        <a:p>
          <a:endParaRPr lang="en-US"/>
        </a:p>
      </dgm:t>
    </dgm:pt>
    <dgm:pt modelId="{963BA845-A9D4-4D14-AA02-1C494A1DAD49}">
      <dgm:prSet/>
      <dgm:spPr/>
      <dgm:t>
        <a:bodyPr/>
        <a:lstStyle/>
        <a:p>
          <a:r>
            <a:rPr lang="en-US" b="1" dirty="0"/>
            <a:t>Selection</a:t>
          </a:r>
        </a:p>
      </dgm:t>
    </dgm:pt>
    <dgm:pt modelId="{EE8D45F9-E0A1-4ED2-989E-65F7D7B3B03E}" type="parTrans" cxnId="{993DDC83-0563-413D-BAE5-C9E45CE86F0E}">
      <dgm:prSet/>
      <dgm:spPr/>
      <dgm:t>
        <a:bodyPr/>
        <a:lstStyle/>
        <a:p>
          <a:endParaRPr lang="en-US"/>
        </a:p>
      </dgm:t>
    </dgm:pt>
    <dgm:pt modelId="{F90A7955-2A71-4AE6-A7EE-AC7568BF039A}" type="sibTrans" cxnId="{993DDC83-0563-413D-BAE5-C9E45CE86F0E}">
      <dgm:prSet/>
      <dgm:spPr/>
      <dgm:t>
        <a:bodyPr/>
        <a:lstStyle/>
        <a:p>
          <a:endParaRPr lang="en-US"/>
        </a:p>
      </dgm:t>
    </dgm:pt>
    <dgm:pt modelId="{3DFA2BF9-EB98-4DD6-B807-A44DEA57B7EF}">
      <dgm:prSet/>
      <dgm:spPr/>
      <dgm:t>
        <a:bodyPr/>
        <a:lstStyle/>
        <a:p>
          <a:r>
            <a:rPr lang="en-US" b="1" dirty="0"/>
            <a:t>Isolation </a:t>
          </a:r>
        </a:p>
      </dgm:t>
    </dgm:pt>
    <dgm:pt modelId="{D4CB0050-8C33-47F9-B636-7727BC07F200}" type="parTrans" cxnId="{7271A522-2413-4730-9CBD-B12C99DA4A92}">
      <dgm:prSet/>
      <dgm:spPr/>
      <dgm:t>
        <a:bodyPr/>
        <a:lstStyle/>
        <a:p>
          <a:endParaRPr lang="en-US"/>
        </a:p>
      </dgm:t>
    </dgm:pt>
    <dgm:pt modelId="{69E01F9D-E20B-473C-B37A-717819E6F64B}" type="sibTrans" cxnId="{7271A522-2413-4730-9CBD-B12C99DA4A92}">
      <dgm:prSet/>
      <dgm:spPr/>
      <dgm:t>
        <a:bodyPr/>
        <a:lstStyle/>
        <a:p>
          <a:endParaRPr lang="en-US"/>
        </a:p>
      </dgm:t>
    </dgm:pt>
    <dgm:pt modelId="{DA6F432E-7438-42CC-830F-3D56A30EA4BF}">
      <dgm:prSet/>
      <dgm:spPr/>
      <dgm:t>
        <a:bodyPr/>
        <a:lstStyle/>
        <a:p>
          <a:r>
            <a:rPr lang="en-US" b="1" dirty="0"/>
            <a:t>Phenotyping techniques</a:t>
          </a:r>
        </a:p>
      </dgm:t>
    </dgm:pt>
    <dgm:pt modelId="{4B916A41-F0C8-416C-8377-E03D553B0E23}" type="parTrans" cxnId="{98840F3C-9144-4C25-A329-501FC51D021B}">
      <dgm:prSet/>
      <dgm:spPr/>
      <dgm:t>
        <a:bodyPr/>
        <a:lstStyle/>
        <a:p>
          <a:endParaRPr lang="en-US"/>
        </a:p>
      </dgm:t>
    </dgm:pt>
    <dgm:pt modelId="{9A97C87E-414E-4448-9728-147C9C052168}" type="sibTrans" cxnId="{98840F3C-9144-4C25-A329-501FC51D021B}">
      <dgm:prSet/>
      <dgm:spPr/>
      <dgm:t>
        <a:bodyPr/>
        <a:lstStyle/>
        <a:p>
          <a:endParaRPr lang="en-US"/>
        </a:p>
      </dgm:t>
    </dgm:pt>
    <dgm:pt modelId="{492ED419-AFDB-4997-B601-920BA360B156}" type="pres">
      <dgm:prSet presAssocID="{280E8003-0965-4885-916F-45079D56539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6990A5A-3AC5-440B-BD41-D2BB8FC11025}" type="pres">
      <dgm:prSet presAssocID="{DA6F432E-7438-42CC-830F-3D56A30EA4BF}" presName="Accent8" presStyleCnt="0"/>
      <dgm:spPr/>
    </dgm:pt>
    <dgm:pt modelId="{71D02939-2AA5-429E-8ABA-24C895D0E42F}" type="pres">
      <dgm:prSet presAssocID="{DA6F432E-7438-42CC-830F-3D56A30EA4BF}" presName="Accent" presStyleLbl="node1" presStyleIdx="0" presStyleCnt="8"/>
      <dgm:spPr/>
    </dgm:pt>
    <dgm:pt modelId="{134A7428-456F-494B-B9CD-DF9F0AA9AF66}" type="pres">
      <dgm:prSet presAssocID="{DA6F432E-7438-42CC-830F-3D56A30EA4BF}" presName="ParentBackground8" presStyleCnt="0"/>
      <dgm:spPr/>
    </dgm:pt>
    <dgm:pt modelId="{559EA693-AB4E-4142-A7B6-75272DFF8053}" type="pres">
      <dgm:prSet presAssocID="{DA6F432E-7438-42CC-830F-3D56A30EA4BF}" presName="ParentBackground" presStyleLbl="fgAcc1" presStyleIdx="0" presStyleCnt="8"/>
      <dgm:spPr/>
    </dgm:pt>
    <dgm:pt modelId="{034CB286-4554-43B9-A898-B4C51B5714EE}" type="pres">
      <dgm:prSet presAssocID="{DA6F432E-7438-42CC-830F-3D56A30EA4B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2DED662-2BEB-4CB8-AE56-47D9E6C9C6D4}" type="pres">
      <dgm:prSet presAssocID="{3DFA2BF9-EB98-4DD6-B807-A44DEA57B7EF}" presName="Accent7" presStyleCnt="0"/>
      <dgm:spPr/>
    </dgm:pt>
    <dgm:pt modelId="{8FCE9C29-684D-4A18-BF1F-1BBEC7A19C85}" type="pres">
      <dgm:prSet presAssocID="{3DFA2BF9-EB98-4DD6-B807-A44DEA57B7EF}" presName="Accent" presStyleLbl="node1" presStyleIdx="1" presStyleCnt="8"/>
      <dgm:spPr/>
    </dgm:pt>
    <dgm:pt modelId="{D083019E-3C71-4AC9-B1E8-ABD1B02F1F9D}" type="pres">
      <dgm:prSet presAssocID="{3DFA2BF9-EB98-4DD6-B807-A44DEA57B7EF}" presName="ParentBackground7" presStyleCnt="0"/>
      <dgm:spPr/>
    </dgm:pt>
    <dgm:pt modelId="{A8A385DD-B265-4E20-9877-549395CB007B}" type="pres">
      <dgm:prSet presAssocID="{3DFA2BF9-EB98-4DD6-B807-A44DEA57B7EF}" presName="ParentBackground" presStyleLbl="fgAcc1" presStyleIdx="1" presStyleCnt="8"/>
      <dgm:spPr/>
    </dgm:pt>
    <dgm:pt modelId="{942F7D9B-7B38-48B7-B413-C4738D60538D}" type="pres">
      <dgm:prSet presAssocID="{3DFA2BF9-EB98-4DD6-B807-A44DEA57B7EF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5F875EA-D864-4CFA-B4EB-F2CFD07ADBD4}" type="pres">
      <dgm:prSet presAssocID="{963BA845-A9D4-4D14-AA02-1C494A1DAD49}" presName="Accent6" presStyleCnt="0"/>
      <dgm:spPr/>
    </dgm:pt>
    <dgm:pt modelId="{6E273DE1-242C-4C44-8E3B-1702E060F763}" type="pres">
      <dgm:prSet presAssocID="{963BA845-A9D4-4D14-AA02-1C494A1DAD49}" presName="Accent" presStyleLbl="node1" presStyleIdx="2" presStyleCnt="8"/>
      <dgm:spPr/>
    </dgm:pt>
    <dgm:pt modelId="{ACF99A99-D10F-4F74-BA8C-D4CD8CF2710E}" type="pres">
      <dgm:prSet presAssocID="{963BA845-A9D4-4D14-AA02-1C494A1DAD49}" presName="ParentBackground6" presStyleCnt="0"/>
      <dgm:spPr/>
    </dgm:pt>
    <dgm:pt modelId="{9B2608CA-E1C7-444D-8329-313D18A2EE94}" type="pres">
      <dgm:prSet presAssocID="{963BA845-A9D4-4D14-AA02-1C494A1DAD49}" presName="ParentBackground" presStyleLbl="fgAcc1" presStyleIdx="2" presStyleCnt="8"/>
      <dgm:spPr/>
    </dgm:pt>
    <dgm:pt modelId="{3D9DE7D8-0296-4F54-9F91-754D952DE068}" type="pres">
      <dgm:prSet presAssocID="{963BA845-A9D4-4D14-AA02-1C494A1DAD49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3B1C6F9-BF35-4FEF-84ED-3A3DC14CCB50}" type="pres">
      <dgm:prSet presAssocID="{BE2428D5-6CDB-4685-8598-752B707B6007}" presName="Accent5" presStyleCnt="0"/>
      <dgm:spPr/>
    </dgm:pt>
    <dgm:pt modelId="{6BF79A3C-1BE3-4ED9-9798-3140EDBA5D56}" type="pres">
      <dgm:prSet presAssocID="{BE2428D5-6CDB-4685-8598-752B707B6007}" presName="Accent" presStyleLbl="node1" presStyleIdx="3" presStyleCnt="8"/>
      <dgm:spPr/>
    </dgm:pt>
    <dgm:pt modelId="{53F53C7E-149C-4E0B-8C19-51F2BC65F2DD}" type="pres">
      <dgm:prSet presAssocID="{BE2428D5-6CDB-4685-8598-752B707B6007}" presName="ParentBackground5" presStyleCnt="0"/>
      <dgm:spPr/>
    </dgm:pt>
    <dgm:pt modelId="{8D630CD0-B47D-4857-A6A8-464D002DAA40}" type="pres">
      <dgm:prSet presAssocID="{BE2428D5-6CDB-4685-8598-752B707B6007}" presName="ParentBackground" presStyleLbl="fgAcc1" presStyleIdx="3" presStyleCnt="8"/>
      <dgm:spPr/>
    </dgm:pt>
    <dgm:pt modelId="{C4797883-B22E-4B18-ACE4-3B0FC46B146B}" type="pres">
      <dgm:prSet presAssocID="{BE2428D5-6CDB-4685-8598-752B707B600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24F63E9-B17B-441F-98B5-8A9543B3FB1B}" type="pres">
      <dgm:prSet presAssocID="{4DA3C70B-BB63-4D9F-9B5F-BF07B826282E}" presName="Accent4" presStyleCnt="0"/>
      <dgm:spPr/>
    </dgm:pt>
    <dgm:pt modelId="{3CED5279-03E0-49E5-B8F4-A783DFDC77A2}" type="pres">
      <dgm:prSet presAssocID="{4DA3C70B-BB63-4D9F-9B5F-BF07B826282E}" presName="Accent" presStyleLbl="node1" presStyleIdx="4" presStyleCnt="8"/>
      <dgm:spPr/>
    </dgm:pt>
    <dgm:pt modelId="{BBE87BAE-80C6-4E23-80B6-FB5F7FB8473F}" type="pres">
      <dgm:prSet presAssocID="{4DA3C70B-BB63-4D9F-9B5F-BF07B826282E}" presName="ParentBackground4" presStyleCnt="0"/>
      <dgm:spPr/>
    </dgm:pt>
    <dgm:pt modelId="{5E953A50-3B31-46CD-B9D9-AA77DD6E43A4}" type="pres">
      <dgm:prSet presAssocID="{4DA3C70B-BB63-4D9F-9B5F-BF07B826282E}" presName="ParentBackground" presStyleLbl="fgAcc1" presStyleIdx="4" presStyleCnt="8" custLinFactNeighborX="1469" custLinFactNeighborY="734"/>
      <dgm:spPr/>
    </dgm:pt>
    <dgm:pt modelId="{A75C3893-D1A4-4BEA-84F8-C085219306A4}" type="pres">
      <dgm:prSet presAssocID="{4DA3C70B-BB63-4D9F-9B5F-BF07B826282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8D2BA97-EE1A-480F-9455-B456CA18CC65}" type="pres">
      <dgm:prSet presAssocID="{5AC243CE-FF45-4FB0-935A-A01C1ECB0CBB}" presName="Accent3" presStyleCnt="0"/>
      <dgm:spPr/>
    </dgm:pt>
    <dgm:pt modelId="{E1666A2F-7A64-497A-BA9D-E5FE678F43CC}" type="pres">
      <dgm:prSet presAssocID="{5AC243CE-FF45-4FB0-935A-A01C1ECB0CBB}" presName="Accent" presStyleLbl="node1" presStyleIdx="5" presStyleCnt="8"/>
      <dgm:spPr/>
    </dgm:pt>
    <dgm:pt modelId="{81FEB76E-066F-4FBF-B7D5-2431ED89011E}" type="pres">
      <dgm:prSet presAssocID="{5AC243CE-FF45-4FB0-935A-A01C1ECB0CBB}" presName="ParentBackground3" presStyleCnt="0"/>
      <dgm:spPr/>
    </dgm:pt>
    <dgm:pt modelId="{2879AFEB-63BF-4AC2-AA05-A151AD0782FC}" type="pres">
      <dgm:prSet presAssocID="{5AC243CE-FF45-4FB0-935A-A01C1ECB0CBB}" presName="ParentBackground" presStyleLbl="fgAcc1" presStyleIdx="5" presStyleCnt="8"/>
      <dgm:spPr/>
    </dgm:pt>
    <dgm:pt modelId="{8B37F9BF-7B0B-4113-8D6E-4000C173A418}" type="pres">
      <dgm:prSet presAssocID="{5AC243CE-FF45-4FB0-935A-A01C1ECB0CB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1202437-D6F6-4C74-A6A1-2DDF0AA7C61C}" type="pres">
      <dgm:prSet presAssocID="{5FB8B646-9BB1-469C-BDFE-2F67040D7E6E}" presName="Accent2" presStyleCnt="0"/>
      <dgm:spPr/>
    </dgm:pt>
    <dgm:pt modelId="{D2E8AFFB-0810-465F-A084-7E6FA1C13F07}" type="pres">
      <dgm:prSet presAssocID="{5FB8B646-9BB1-469C-BDFE-2F67040D7E6E}" presName="Accent" presStyleLbl="node1" presStyleIdx="6" presStyleCnt="8"/>
      <dgm:spPr/>
    </dgm:pt>
    <dgm:pt modelId="{E752B0CD-D139-4308-93B4-69446CB14E62}" type="pres">
      <dgm:prSet presAssocID="{5FB8B646-9BB1-469C-BDFE-2F67040D7E6E}" presName="ParentBackground2" presStyleCnt="0"/>
      <dgm:spPr/>
    </dgm:pt>
    <dgm:pt modelId="{F30ADB14-F02C-4E83-8F0D-EE21100D94A5}" type="pres">
      <dgm:prSet presAssocID="{5FB8B646-9BB1-469C-BDFE-2F67040D7E6E}" presName="ParentBackground" presStyleLbl="fgAcc1" presStyleIdx="6" presStyleCnt="8"/>
      <dgm:spPr/>
    </dgm:pt>
    <dgm:pt modelId="{F509B96C-5D60-428E-A501-08A0E777669F}" type="pres">
      <dgm:prSet presAssocID="{5FB8B646-9BB1-469C-BDFE-2F67040D7E6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0BDF7F3-CEBF-470A-A03D-E606ABFD6F1D}" type="pres">
      <dgm:prSet presAssocID="{4CC72312-52BD-4F7C-B857-A213F0C7A6BC}" presName="Accent1" presStyleCnt="0"/>
      <dgm:spPr/>
    </dgm:pt>
    <dgm:pt modelId="{512D5001-489D-4DC4-AF70-210E7D3084BA}" type="pres">
      <dgm:prSet presAssocID="{4CC72312-52BD-4F7C-B857-A213F0C7A6BC}" presName="Accent" presStyleLbl="node1" presStyleIdx="7" presStyleCnt="8"/>
      <dgm:spPr/>
    </dgm:pt>
    <dgm:pt modelId="{274B553B-168F-4E0D-8B60-BE0366AD5CCF}" type="pres">
      <dgm:prSet presAssocID="{4CC72312-52BD-4F7C-B857-A213F0C7A6BC}" presName="ParentBackground1" presStyleCnt="0"/>
      <dgm:spPr/>
    </dgm:pt>
    <dgm:pt modelId="{68C94A6D-896F-43C9-A9BB-B682A628AF1D}" type="pres">
      <dgm:prSet presAssocID="{4CC72312-52BD-4F7C-B857-A213F0C7A6BC}" presName="ParentBackground" presStyleLbl="fgAcc1" presStyleIdx="7" presStyleCnt="8"/>
      <dgm:spPr/>
    </dgm:pt>
    <dgm:pt modelId="{7AA0D409-A47C-4DF0-9EDC-9F53723BD45E}" type="pres">
      <dgm:prSet presAssocID="{4CC72312-52BD-4F7C-B857-A213F0C7A6B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1639102-6A4B-4083-A774-BF7CE83E5EF8}" type="presOf" srcId="{280E8003-0965-4885-916F-45079D565391}" destId="{492ED419-AFDB-4997-B601-920BA360B156}" srcOrd="0" destOrd="0" presId="urn:microsoft.com/office/officeart/2011/layout/CircleProcess"/>
    <dgm:cxn modelId="{8EBBFB1A-9CDA-47A1-8E16-8C568B5D8A33}" type="presOf" srcId="{5FB8B646-9BB1-469C-BDFE-2F67040D7E6E}" destId="{F509B96C-5D60-428E-A501-08A0E777669F}" srcOrd="1" destOrd="0" presId="urn:microsoft.com/office/officeart/2011/layout/CircleProcess"/>
    <dgm:cxn modelId="{F2B11220-8F17-4BB5-AB25-60A6DE04E827}" type="presOf" srcId="{DA6F432E-7438-42CC-830F-3D56A30EA4BF}" destId="{559EA693-AB4E-4142-A7B6-75272DFF8053}" srcOrd="0" destOrd="0" presId="urn:microsoft.com/office/officeart/2011/layout/CircleProcess"/>
    <dgm:cxn modelId="{7271A522-2413-4730-9CBD-B12C99DA4A92}" srcId="{280E8003-0965-4885-916F-45079D565391}" destId="{3DFA2BF9-EB98-4DD6-B807-A44DEA57B7EF}" srcOrd="6" destOrd="0" parTransId="{D4CB0050-8C33-47F9-B636-7727BC07F200}" sibTransId="{69E01F9D-E20B-473C-B37A-717819E6F64B}"/>
    <dgm:cxn modelId="{715B1523-07D6-4A7D-A4F6-D165152D7D00}" srcId="{280E8003-0965-4885-916F-45079D565391}" destId="{5FB8B646-9BB1-469C-BDFE-2F67040D7E6E}" srcOrd="1" destOrd="0" parTransId="{BE6CC701-7CBF-45F4-AADF-1B60BEA11065}" sibTransId="{B8EC7C55-C566-45F2-BE80-62A22A5FB0EB}"/>
    <dgm:cxn modelId="{EC81B135-E495-40CA-972B-DA5913F15A40}" type="presOf" srcId="{963BA845-A9D4-4D14-AA02-1C494A1DAD49}" destId="{9B2608CA-E1C7-444D-8329-313D18A2EE94}" srcOrd="0" destOrd="0" presId="urn:microsoft.com/office/officeart/2011/layout/CircleProcess"/>
    <dgm:cxn modelId="{98840F3C-9144-4C25-A329-501FC51D021B}" srcId="{280E8003-0965-4885-916F-45079D565391}" destId="{DA6F432E-7438-42CC-830F-3D56A30EA4BF}" srcOrd="7" destOrd="0" parTransId="{4B916A41-F0C8-416C-8377-E03D553B0E23}" sibTransId="{9A97C87E-414E-4448-9728-147C9C052168}"/>
    <dgm:cxn modelId="{17510B5B-05D9-4FE1-992C-B1E9DAFEC09A}" type="presOf" srcId="{5FB8B646-9BB1-469C-BDFE-2F67040D7E6E}" destId="{F30ADB14-F02C-4E83-8F0D-EE21100D94A5}" srcOrd="0" destOrd="0" presId="urn:microsoft.com/office/officeart/2011/layout/CircleProcess"/>
    <dgm:cxn modelId="{921D9664-0617-46FA-ADFB-3AB22D1B4ABD}" type="presOf" srcId="{4DA3C70B-BB63-4D9F-9B5F-BF07B826282E}" destId="{A75C3893-D1A4-4BEA-84F8-C085219306A4}" srcOrd="1" destOrd="0" presId="urn:microsoft.com/office/officeart/2011/layout/CircleProcess"/>
    <dgm:cxn modelId="{35601945-16FA-494C-B269-B220DEE7A22D}" srcId="{280E8003-0965-4885-916F-45079D565391}" destId="{4CC72312-52BD-4F7C-B857-A213F0C7A6BC}" srcOrd="0" destOrd="0" parTransId="{8E63B84B-4F6F-400F-A91E-E88491DEE854}" sibTransId="{831C1483-1C08-434B-862E-17D15057EFB2}"/>
    <dgm:cxn modelId="{0387394C-1B33-4719-893D-FAE446569402}" type="presOf" srcId="{4CC72312-52BD-4F7C-B857-A213F0C7A6BC}" destId="{68C94A6D-896F-43C9-A9BB-B682A628AF1D}" srcOrd="0" destOrd="0" presId="urn:microsoft.com/office/officeart/2011/layout/CircleProcess"/>
    <dgm:cxn modelId="{2B9B5378-4B92-4F91-8B78-09EBC3866C0C}" type="presOf" srcId="{3DFA2BF9-EB98-4DD6-B807-A44DEA57B7EF}" destId="{942F7D9B-7B38-48B7-B413-C4738D60538D}" srcOrd="1" destOrd="0" presId="urn:microsoft.com/office/officeart/2011/layout/CircleProcess"/>
    <dgm:cxn modelId="{8476035A-1943-4E7D-9BAE-C8542AF1CA0B}" srcId="{280E8003-0965-4885-916F-45079D565391}" destId="{4DA3C70B-BB63-4D9F-9B5F-BF07B826282E}" srcOrd="3" destOrd="0" parTransId="{F208DE1E-87DA-4989-B8C3-9D0250709ED2}" sibTransId="{0A634519-74EA-4C8C-A6C7-154C2C3AA029}"/>
    <dgm:cxn modelId="{993DDC83-0563-413D-BAE5-C9E45CE86F0E}" srcId="{280E8003-0965-4885-916F-45079D565391}" destId="{963BA845-A9D4-4D14-AA02-1C494A1DAD49}" srcOrd="5" destOrd="0" parTransId="{EE8D45F9-E0A1-4ED2-989E-65F7D7B3B03E}" sibTransId="{F90A7955-2A71-4AE6-A7EE-AC7568BF039A}"/>
    <dgm:cxn modelId="{39FF5988-031A-42EB-BB4B-3BF0EFEADB38}" type="presOf" srcId="{4DA3C70B-BB63-4D9F-9B5F-BF07B826282E}" destId="{5E953A50-3B31-46CD-B9D9-AA77DD6E43A4}" srcOrd="0" destOrd="0" presId="urn:microsoft.com/office/officeart/2011/layout/CircleProcess"/>
    <dgm:cxn modelId="{CD66248C-5843-432A-88DF-300502C9A153}" type="presOf" srcId="{DA6F432E-7438-42CC-830F-3D56A30EA4BF}" destId="{034CB286-4554-43B9-A898-B4C51B5714EE}" srcOrd="1" destOrd="0" presId="urn:microsoft.com/office/officeart/2011/layout/CircleProcess"/>
    <dgm:cxn modelId="{473289A0-84EC-421B-9457-48BC888B1CBD}" type="presOf" srcId="{BE2428D5-6CDB-4685-8598-752B707B6007}" destId="{8D630CD0-B47D-4857-A6A8-464D002DAA40}" srcOrd="0" destOrd="0" presId="urn:microsoft.com/office/officeart/2011/layout/CircleProcess"/>
    <dgm:cxn modelId="{9F0069C1-AF36-480B-B9AE-108219BB7270}" type="presOf" srcId="{4CC72312-52BD-4F7C-B857-A213F0C7A6BC}" destId="{7AA0D409-A47C-4DF0-9EDC-9F53723BD45E}" srcOrd="1" destOrd="0" presId="urn:microsoft.com/office/officeart/2011/layout/CircleProcess"/>
    <dgm:cxn modelId="{82FF4EC9-642D-4119-BCCC-60FD1EC086E8}" type="presOf" srcId="{5AC243CE-FF45-4FB0-935A-A01C1ECB0CBB}" destId="{8B37F9BF-7B0B-4113-8D6E-4000C173A418}" srcOrd="1" destOrd="0" presId="urn:microsoft.com/office/officeart/2011/layout/CircleProcess"/>
    <dgm:cxn modelId="{262125CB-2EB2-4B29-87CF-CC4932E00155}" type="presOf" srcId="{BE2428D5-6CDB-4685-8598-752B707B6007}" destId="{C4797883-B22E-4B18-ACE4-3B0FC46B146B}" srcOrd="1" destOrd="0" presId="urn:microsoft.com/office/officeart/2011/layout/CircleProcess"/>
    <dgm:cxn modelId="{704E71DB-0066-4363-983B-4AF4AAAEA878}" type="presOf" srcId="{3DFA2BF9-EB98-4DD6-B807-A44DEA57B7EF}" destId="{A8A385DD-B265-4E20-9877-549395CB007B}" srcOrd="0" destOrd="0" presId="urn:microsoft.com/office/officeart/2011/layout/CircleProcess"/>
    <dgm:cxn modelId="{F3F2B0DD-BC1F-4C23-B0F8-A8E609C15001}" srcId="{280E8003-0965-4885-916F-45079D565391}" destId="{BE2428D5-6CDB-4685-8598-752B707B6007}" srcOrd="4" destOrd="0" parTransId="{A4933F14-8E5E-4246-95F5-06EFEB681140}" sibTransId="{8F8E1067-4593-404C-8F40-05068B694A5A}"/>
    <dgm:cxn modelId="{D03325E7-9449-496C-ABE9-6F7544F771B4}" srcId="{280E8003-0965-4885-916F-45079D565391}" destId="{5AC243CE-FF45-4FB0-935A-A01C1ECB0CBB}" srcOrd="2" destOrd="0" parTransId="{DAFDB6ED-F1F1-44B7-8BC7-0C336D2402C5}" sibTransId="{242AB7A0-F573-4272-B0F1-E4E6058A3BCD}"/>
    <dgm:cxn modelId="{78BF72F2-A713-40A2-9495-A15D7B5F5E22}" type="presOf" srcId="{5AC243CE-FF45-4FB0-935A-A01C1ECB0CBB}" destId="{2879AFEB-63BF-4AC2-AA05-A151AD0782FC}" srcOrd="0" destOrd="0" presId="urn:microsoft.com/office/officeart/2011/layout/CircleProcess"/>
    <dgm:cxn modelId="{8ED26BFA-AD74-4F0E-A01A-BB63EFEB3041}" type="presOf" srcId="{963BA845-A9D4-4D14-AA02-1C494A1DAD49}" destId="{3D9DE7D8-0296-4F54-9F91-754D952DE068}" srcOrd="1" destOrd="0" presId="urn:microsoft.com/office/officeart/2011/layout/CircleProcess"/>
    <dgm:cxn modelId="{C2B9ECE2-CF7A-4C03-9E23-BA2946D7DA32}" type="presParOf" srcId="{492ED419-AFDB-4997-B601-920BA360B156}" destId="{E6990A5A-3AC5-440B-BD41-D2BB8FC11025}" srcOrd="0" destOrd="0" presId="urn:microsoft.com/office/officeart/2011/layout/CircleProcess"/>
    <dgm:cxn modelId="{92D61917-EF44-4709-B39A-6C51C3BA23C1}" type="presParOf" srcId="{E6990A5A-3AC5-440B-BD41-D2BB8FC11025}" destId="{71D02939-2AA5-429E-8ABA-24C895D0E42F}" srcOrd="0" destOrd="0" presId="urn:microsoft.com/office/officeart/2011/layout/CircleProcess"/>
    <dgm:cxn modelId="{9693977B-B375-4D30-A9EC-E083DD5A877E}" type="presParOf" srcId="{492ED419-AFDB-4997-B601-920BA360B156}" destId="{134A7428-456F-494B-B9CD-DF9F0AA9AF66}" srcOrd="1" destOrd="0" presId="urn:microsoft.com/office/officeart/2011/layout/CircleProcess"/>
    <dgm:cxn modelId="{704BD2D4-8390-4EA4-A4A8-01EBECEB3750}" type="presParOf" srcId="{134A7428-456F-494B-B9CD-DF9F0AA9AF66}" destId="{559EA693-AB4E-4142-A7B6-75272DFF8053}" srcOrd="0" destOrd="0" presId="urn:microsoft.com/office/officeart/2011/layout/CircleProcess"/>
    <dgm:cxn modelId="{AF1C4683-A1F0-4E6E-B316-06C2C6B21F50}" type="presParOf" srcId="{492ED419-AFDB-4997-B601-920BA360B156}" destId="{034CB286-4554-43B9-A898-B4C51B5714EE}" srcOrd="2" destOrd="0" presId="urn:microsoft.com/office/officeart/2011/layout/CircleProcess"/>
    <dgm:cxn modelId="{80FDC583-0303-476C-84E8-35C3439AA215}" type="presParOf" srcId="{492ED419-AFDB-4997-B601-920BA360B156}" destId="{82DED662-2BEB-4CB8-AE56-47D9E6C9C6D4}" srcOrd="3" destOrd="0" presId="urn:microsoft.com/office/officeart/2011/layout/CircleProcess"/>
    <dgm:cxn modelId="{67640D33-0950-4A4D-971F-91B74D6BBFEC}" type="presParOf" srcId="{82DED662-2BEB-4CB8-AE56-47D9E6C9C6D4}" destId="{8FCE9C29-684D-4A18-BF1F-1BBEC7A19C85}" srcOrd="0" destOrd="0" presId="urn:microsoft.com/office/officeart/2011/layout/CircleProcess"/>
    <dgm:cxn modelId="{CC189DA2-9BC2-4952-B432-86C6E4F45D7A}" type="presParOf" srcId="{492ED419-AFDB-4997-B601-920BA360B156}" destId="{D083019E-3C71-4AC9-B1E8-ABD1B02F1F9D}" srcOrd="4" destOrd="0" presId="urn:microsoft.com/office/officeart/2011/layout/CircleProcess"/>
    <dgm:cxn modelId="{1F8D7248-2A0A-4E19-A246-64A555AD6351}" type="presParOf" srcId="{D083019E-3C71-4AC9-B1E8-ABD1B02F1F9D}" destId="{A8A385DD-B265-4E20-9877-549395CB007B}" srcOrd="0" destOrd="0" presId="urn:microsoft.com/office/officeart/2011/layout/CircleProcess"/>
    <dgm:cxn modelId="{1412F40A-BE02-4BA8-86C2-25D2E5100BD1}" type="presParOf" srcId="{492ED419-AFDB-4997-B601-920BA360B156}" destId="{942F7D9B-7B38-48B7-B413-C4738D60538D}" srcOrd="5" destOrd="0" presId="urn:microsoft.com/office/officeart/2011/layout/CircleProcess"/>
    <dgm:cxn modelId="{FEB58413-5BF7-4AF3-BBFC-A090F258F5F7}" type="presParOf" srcId="{492ED419-AFDB-4997-B601-920BA360B156}" destId="{55F875EA-D864-4CFA-B4EB-F2CFD07ADBD4}" srcOrd="6" destOrd="0" presId="urn:microsoft.com/office/officeart/2011/layout/CircleProcess"/>
    <dgm:cxn modelId="{63726C66-4DE6-40BA-A475-949DFAB64BAA}" type="presParOf" srcId="{55F875EA-D864-4CFA-B4EB-F2CFD07ADBD4}" destId="{6E273DE1-242C-4C44-8E3B-1702E060F763}" srcOrd="0" destOrd="0" presId="urn:microsoft.com/office/officeart/2011/layout/CircleProcess"/>
    <dgm:cxn modelId="{9607DB39-E56B-45C6-9D40-8C7B8F7D41BA}" type="presParOf" srcId="{492ED419-AFDB-4997-B601-920BA360B156}" destId="{ACF99A99-D10F-4F74-BA8C-D4CD8CF2710E}" srcOrd="7" destOrd="0" presId="urn:microsoft.com/office/officeart/2011/layout/CircleProcess"/>
    <dgm:cxn modelId="{5B7D07B9-BF3D-41AC-B6DD-4BE42AFFD0B0}" type="presParOf" srcId="{ACF99A99-D10F-4F74-BA8C-D4CD8CF2710E}" destId="{9B2608CA-E1C7-444D-8329-313D18A2EE94}" srcOrd="0" destOrd="0" presId="urn:microsoft.com/office/officeart/2011/layout/CircleProcess"/>
    <dgm:cxn modelId="{FFECFFEA-3285-48AA-BD2B-810154F7E42C}" type="presParOf" srcId="{492ED419-AFDB-4997-B601-920BA360B156}" destId="{3D9DE7D8-0296-4F54-9F91-754D952DE068}" srcOrd="8" destOrd="0" presId="urn:microsoft.com/office/officeart/2011/layout/CircleProcess"/>
    <dgm:cxn modelId="{940B89A8-D122-4C8D-B63F-A3AE39A3C931}" type="presParOf" srcId="{492ED419-AFDB-4997-B601-920BA360B156}" destId="{F3B1C6F9-BF35-4FEF-84ED-3A3DC14CCB50}" srcOrd="9" destOrd="0" presId="urn:microsoft.com/office/officeart/2011/layout/CircleProcess"/>
    <dgm:cxn modelId="{283AF8F0-5D1D-4432-A284-58686D2C2ED1}" type="presParOf" srcId="{F3B1C6F9-BF35-4FEF-84ED-3A3DC14CCB50}" destId="{6BF79A3C-1BE3-4ED9-9798-3140EDBA5D56}" srcOrd="0" destOrd="0" presId="urn:microsoft.com/office/officeart/2011/layout/CircleProcess"/>
    <dgm:cxn modelId="{CB515843-6BE0-4447-AD9F-6C2AAEE8AAA9}" type="presParOf" srcId="{492ED419-AFDB-4997-B601-920BA360B156}" destId="{53F53C7E-149C-4E0B-8C19-51F2BC65F2DD}" srcOrd="10" destOrd="0" presId="urn:microsoft.com/office/officeart/2011/layout/CircleProcess"/>
    <dgm:cxn modelId="{5CBBAF67-A9BD-4932-93AC-5E5302A6C00B}" type="presParOf" srcId="{53F53C7E-149C-4E0B-8C19-51F2BC65F2DD}" destId="{8D630CD0-B47D-4857-A6A8-464D002DAA40}" srcOrd="0" destOrd="0" presId="urn:microsoft.com/office/officeart/2011/layout/CircleProcess"/>
    <dgm:cxn modelId="{8CAAB5DE-75A3-4C94-8D3B-A44C181F5EE6}" type="presParOf" srcId="{492ED419-AFDB-4997-B601-920BA360B156}" destId="{C4797883-B22E-4B18-ACE4-3B0FC46B146B}" srcOrd="11" destOrd="0" presId="urn:microsoft.com/office/officeart/2011/layout/CircleProcess"/>
    <dgm:cxn modelId="{3A006244-BF1D-4F7B-832E-B41AB149E0E3}" type="presParOf" srcId="{492ED419-AFDB-4997-B601-920BA360B156}" destId="{324F63E9-B17B-441F-98B5-8A9543B3FB1B}" srcOrd="12" destOrd="0" presId="urn:microsoft.com/office/officeart/2011/layout/CircleProcess"/>
    <dgm:cxn modelId="{8C85CA12-5DC5-47CF-9F12-85F10DAC9A8A}" type="presParOf" srcId="{324F63E9-B17B-441F-98B5-8A9543B3FB1B}" destId="{3CED5279-03E0-49E5-B8F4-A783DFDC77A2}" srcOrd="0" destOrd="0" presId="urn:microsoft.com/office/officeart/2011/layout/CircleProcess"/>
    <dgm:cxn modelId="{41970535-2DA7-4807-B4EE-D55B3FD0E39A}" type="presParOf" srcId="{492ED419-AFDB-4997-B601-920BA360B156}" destId="{BBE87BAE-80C6-4E23-80B6-FB5F7FB8473F}" srcOrd="13" destOrd="0" presId="urn:microsoft.com/office/officeart/2011/layout/CircleProcess"/>
    <dgm:cxn modelId="{F201EEE1-BD94-4690-B055-A2A89AFD83D4}" type="presParOf" srcId="{BBE87BAE-80C6-4E23-80B6-FB5F7FB8473F}" destId="{5E953A50-3B31-46CD-B9D9-AA77DD6E43A4}" srcOrd="0" destOrd="0" presId="urn:microsoft.com/office/officeart/2011/layout/CircleProcess"/>
    <dgm:cxn modelId="{51D858F0-DD3D-4100-98CE-36FE4C71EE98}" type="presParOf" srcId="{492ED419-AFDB-4997-B601-920BA360B156}" destId="{A75C3893-D1A4-4BEA-84F8-C085219306A4}" srcOrd="14" destOrd="0" presId="urn:microsoft.com/office/officeart/2011/layout/CircleProcess"/>
    <dgm:cxn modelId="{6EC8C659-8DE0-4F5F-AA33-ECE1F217EE7E}" type="presParOf" srcId="{492ED419-AFDB-4997-B601-920BA360B156}" destId="{D8D2BA97-EE1A-480F-9455-B456CA18CC65}" srcOrd="15" destOrd="0" presId="urn:microsoft.com/office/officeart/2011/layout/CircleProcess"/>
    <dgm:cxn modelId="{ACE0DA04-C9AF-42DE-9E08-85D1AB58B648}" type="presParOf" srcId="{D8D2BA97-EE1A-480F-9455-B456CA18CC65}" destId="{E1666A2F-7A64-497A-BA9D-E5FE678F43CC}" srcOrd="0" destOrd="0" presId="urn:microsoft.com/office/officeart/2011/layout/CircleProcess"/>
    <dgm:cxn modelId="{5E406CCF-479A-48EA-A6D5-AF8CE47CF143}" type="presParOf" srcId="{492ED419-AFDB-4997-B601-920BA360B156}" destId="{81FEB76E-066F-4FBF-B7D5-2431ED89011E}" srcOrd="16" destOrd="0" presId="urn:microsoft.com/office/officeart/2011/layout/CircleProcess"/>
    <dgm:cxn modelId="{7F92AEE9-EC7F-48B4-BEF3-B5414E96349A}" type="presParOf" srcId="{81FEB76E-066F-4FBF-B7D5-2431ED89011E}" destId="{2879AFEB-63BF-4AC2-AA05-A151AD0782FC}" srcOrd="0" destOrd="0" presId="urn:microsoft.com/office/officeart/2011/layout/CircleProcess"/>
    <dgm:cxn modelId="{83D9F9EA-C9E5-452C-B18F-2EDFF1DF9F0F}" type="presParOf" srcId="{492ED419-AFDB-4997-B601-920BA360B156}" destId="{8B37F9BF-7B0B-4113-8D6E-4000C173A418}" srcOrd="17" destOrd="0" presId="urn:microsoft.com/office/officeart/2011/layout/CircleProcess"/>
    <dgm:cxn modelId="{0CF6A830-5AE2-49AF-A725-455F7299C5FA}" type="presParOf" srcId="{492ED419-AFDB-4997-B601-920BA360B156}" destId="{E1202437-D6F6-4C74-A6A1-2DDF0AA7C61C}" srcOrd="18" destOrd="0" presId="urn:microsoft.com/office/officeart/2011/layout/CircleProcess"/>
    <dgm:cxn modelId="{2582BE3F-97D9-4696-B429-52F55BE5083B}" type="presParOf" srcId="{E1202437-D6F6-4C74-A6A1-2DDF0AA7C61C}" destId="{D2E8AFFB-0810-465F-A084-7E6FA1C13F07}" srcOrd="0" destOrd="0" presId="urn:microsoft.com/office/officeart/2011/layout/CircleProcess"/>
    <dgm:cxn modelId="{3A4EA5EC-A43F-4E80-BAC3-DA5F559D2B1E}" type="presParOf" srcId="{492ED419-AFDB-4997-B601-920BA360B156}" destId="{E752B0CD-D139-4308-93B4-69446CB14E62}" srcOrd="19" destOrd="0" presId="urn:microsoft.com/office/officeart/2011/layout/CircleProcess"/>
    <dgm:cxn modelId="{4941398F-1994-4C8C-86FF-B1DD60B8A49D}" type="presParOf" srcId="{E752B0CD-D139-4308-93B4-69446CB14E62}" destId="{F30ADB14-F02C-4E83-8F0D-EE21100D94A5}" srcOrd="0" destOrd="0" presId="urn:microsoft.com/office/officeart/2011/layout/CircleProcess"/>
    <dgm:cxn modelId="{0B638945-8B4F-442A-8FA1-01C9BD96703A}" type="presParOf" srcId="{492ED419-AFDB-4997-B601-920BA360B156}" destId="{F509B96C-5D60-428E-A501-08A0E777669F}" srcOrd="20" destOrd="0" presId="urn:microsoft.com/office/officeart/2011/layout/CircleProcess"/>
    <dgm:cxn modelId="{E48ADE8D-3696-4067-860C-1DF80B0BF814}" type="presParOf" srcId="{492ED419-AFDB-4997-B601-920BA360B156}" destId="{00BDF7F3-CEBF-470A-A03D-E606ABFD6F1D}" srcOrd="21" destOrd="0" presId="urn:microsoft.com/office/officeart/2011/layout/CircleProcess"/>
    <dgm:cxn modelId="{62965459-8658-4055-A9F4-FAE2DE75CE37}" type="presParOf" srcId="{00BDF7F3-CEBF-470A-A03D-E606ABFD6F1D}" destId="{512D5001-489D-4DC4-AF70-210E7D3084BA}" srcOrd="0" destOrd="0" presId="urn:microsoft.com/office/officeart/2011/layout/CircleProcess"/>
    <dgm:cxn modelId="{55A38594-E1F0-411A-96F5-D2F62196E233}" type="presParOf" srcId="{492ED419-AFDB-4997-B601-920BA360B156}" destId="{274B553B-168F-4E0D-8B60-BE0366AD5CCF}" srcOrd="22" destOrd="0" presId="urn:microsoft.com/office/officeart/2011/layout/CircleProcess"/>
    <dgm:cxn modelId="{D60D562E-EDC2-45B3-804D-F48B17BA3107}" type="presParOf" srcId="{274B553B-168F-4E0D-8B60-BE0366AD5CCF}" destId="{68C94A6D-896F-43C9-A9BB-B682A628AF1D}" srcOrd="0" destOrd="0" presId="urn:microsoft.com/office/officeart/2011/layout/CircleProcess"/>
    <dgm:cxn modelId="{B06CE488-1C3E-42C6-8B2C-EBD2A713293C}" type="presParOf" srcId="{492ED419-AFDB-4997-B601-920BA360B156}" destId="{7AA0D409-A47C-4DF0-9EDC-9F53723BD45E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02939-2AA5-429E-8ABA-24C895D0E42F}">
      <dsp:nvSpPr>
        <dsp:cNvPr id="0" name=""/>
        <dsp:cNvSpPr/>
      </dsp:nvSpPr>
      <dsp:spPr>
        <a:xfrm>
          <a:off x="10129463" y="1949071"/>
          <a:ext cx="1346948" cy="1347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EA693-AB4E-4142-A7B6-75272DFF8053}">
      <dsp:nvSpPr>
        <dsp:cNvPr id="0" name=""/>
        <dsp:cNvSpPr/>
      </dsp:nvSpPr>
      <dsp:spPr>
        <a:xfrm>
          <a:off x="10173718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Phenotyping techniques</a:t>
          </a:r>
        </a:p>
      </dsp:txBody>
      <dsp:txXfrm>
        <a:off x="10353009" y="2173699"/>
        <a:ext cx="898722" cy="898275"/>
      </dsp:txXfrm>
    </dsp:sp>
    <dsp:sp modelId="{8FCE9C29-684D-4A18-BF1F-1BBEC7A19C85}">
      <dsp:nvSpPr>
        <dsp:cNvPr id="0" name=""/>
        <dsp:cNvSpPr/>
      </dsp:nvSpPr>
      <dsp:spPr>
        <a:xfrm rot="2700000">
          <a:off x="8735858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385DD-B265-4E20-9877-549395CB007B}">
      <dsp:nvSpPr>
        <dsp:cNvPr id="0" name=""/>
        <dsp:cNvSpPr/>
      </dsp:nvSpPr>
      <dsp:spPr>
        <a:xfrm>
          <a:off x="8781380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Isolation </a:t>
          </a:r>
        </a:p>
      </dsp:txBody>
      <dsp:txXfrm>
        <a:off x="8960670" y="2173699"/>
        <a:ext cx="898722" cy="898275"/>
      </dsp:txXfrm>
    </dsp:sp>
    <dsp:sp modelId="{6E273DE1-242C-4C44-8E3B-1702E060F763}">
      <dsp:nvSpPr>
        <dsp:cNvPr id="0" name=""/>
        <dsp:cNvSpPr/>
      </dsp:nvSpPr>
      <dsp:spPr>
        <a:xfrm rot="2700000">
          <a:off x="7343520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608CA-E1C7-444D-8329-313D18A2EE94}">
      <dsp:nvSpPr>
        <dsp:cNvPr id="0" name=""/>
        <dsp:cNvSpPr/>
      </dsp:nvSpPr>
      <dsp:spPr>
        <a:xfrm>
          <a:off x="7389042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Selection</a:t>
          </a:r>
        </a:p>
      </dsp:txBody>
      <dsp:txXfrm>
        <a:off x="7568332" y="2173699"/>
        <a:ext cx="898722" cy="898275"/>
      </dsp:txXfrm>
    </dsp:sp>
    <dsp:sp modelId="{6BF79A3C-1BE3-4ED9-9798-3140EDBA5D56}">
      <dsp:nvSpPr>
        <dsp:cNvPr id="0" name=""/>
        <dsp:cNvSpPr/>
      </dsp:nvSpPr>
      <dsp:spPr>
        <a:xfrm rot="2700000">
          <a:off x="5951182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30CD0-B47D-4857-A6A8-464D002DAA40}">
      <dsp:nvSpPr>
        <dsp:cNvPr id="0" name=""/>
        <dsp:cNvSpPr/>
      </dsp:nvSpPr>
      <dsp:spPr>
        <a:xfrm>
          <a:off x="5996703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Transfection</a:t>
          </a:r>
        </a:p>
      </dsp:txBody>
      <dsp:txXfrm>
        <a:off x="6175994" y="2173699"/>
        <a:ext cx="898722" cy="898275"/>
      </dsp:txXfrm>
    </dsp:sp>
    <dsp:sp modelId="{3CED5279-03E0-49E5-B8F4-A783DFDC77A2}">
      <dsp:nvSpPr>
        <dsp:cNvPr id="0" name=""/>
        <dsp:cNvSpPr/>
      </dsp:nvSpPr>
      <dsp:spPr>
        <a:xfrm rot="2700000">
          <a:off x="4558843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53A50-3B31-46CD-B9D9-AA77DD6E43A4}">
      <dsp:nvSpPr>
        <dsp:cNvPr id="0" name=""/>
        <dsp:cNvSpPr/>
      </dsp:nvSpPr>
      <dsp:spPr>
        <a:xfrm>
          <a:off x="4622835" y="2003228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Cell culture </a:t>
          </a:r>
        </a:p>
      </dsp:txBody>
      <dsp:txXfrm>
        <a:off x="4802125" y="2182930"/>
        <a:ext cx="898722" cy="898275"/>
      </dsp:txXfrm>
    </dsp:sp>
    <dsp:sp modelId="{E1666A2F-7A64-497A-BA9D-E5FE678F43CC}">
      <dsp:nvSpPr>
        <dsp:cNvPr id="0" name=""/>
        <dsp:cNvSpPr/>
      </dsp:nvSpPr>
      <dsp:spPr>
        <a:xfrm rot="2700000">
          <a:off x="3166505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9AFEB-63BF-4AC2-AA05-A151AD0782FC}">
      <dsp:nvSpPr>
        <dsp:cNvPr id="0" name=""/>
        <dsp:cNvSpPr/>
      </dsp:nvSpPr>
      <dsp:spPr>
        <a:xfrm>
          <a:off x="3212027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Guide design </a:t>
          </a:r>
        </a:p>
      </dsp:txBody>
      <dsp:txXfrm>
        <a:off x="3391317" y="2173699"/>
        <a:ext cx="898722" cy="898275"/>
      </dsp:txXfrm>
    </dsp:sp>
    <dsp:sp modelId="{D2E8AFFB-0810-465F-A084-7E6FA1C13F07}">
      <dsp:nvSpPr>
        <dsp:cNvPr id="0" name=""/>
        <dsp:cNvSpPr/>
      </dsp:nvSpPr>
      <dsp:spPr>
        <a:xfrm rot="2700000">
          <a:off x="1774167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ADB14-F02C-4E83-8F0D-EE21100D94A5}">
      <dsp:nvSpPr>
        <dsp:cNvPr id="0" name=""/>
        <dsp:cNvSpPr/>
      </dsp:nvSpPr>
      <dsp:spPr>
        <a:xfrm>
          <a:off x="1819689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Identify a target gene</a:t>
          </a:r>
        </a:p>
      </dsp:txBody>
      <dsp:txXfrm>
        <a:off x="1998979" y="2173699"/>
        <a:ext cx="898722" cy="898275"/>
      </dsp:txXfrm>
    </dsp:sp>
    <dsp:sp modelId="{512D5001-489D-4DC4-AF70-210E7D3084BA}">
      <dsp:nvSpPr>
        <dsp:cNvPr id="0" name=""/>
        <dsp:cNvSpPr/>
      </dsp:nvSpPr>
      <dsp:spPr>
        <a:xfrm rot="2700000">
          <a:off x="381829" y="1949113"/>
          <a:ext cx="1347211" cy="134721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94A6D-896F-43C9-A9BB-B682A628AF1D}">
      <dsp:nvSpPr>
        <dsp:cNvPr id="0" name=""/>
        <dsp:cNvSpPr/>
      </dsp:nvSpPr>
      <dsp:spPr>
        <a:xfrm>
          <a:off x="427350" y="1993996"/>
          <a:ext cx="1257303" cy="12576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Establishing a project</a:t>
          </a:r>
        </a:p>
      </dsp:txBody>
      <dsp:txXfrm>
        <a:off x="606641" y="2173699"/>
        <a:ext cx="898722" cy="898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9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0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6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4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0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5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2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15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2C337-0EA2-4B81-8969-CA9D0B295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822" y="2686004"/>
            <a:ext cx="6127607" cy="135259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dirty="0">
                <a:latin typeface="Berlin Sans FB Demi" panose="020E0802020502020306" pitchFamily="34" charset="0"/>
              </a:rPr>
              <a:t>Workflow for creating a CRISPR - Engineered model</a:t>
            </a:r>
            <a:br>
              <a:rPr lang="en-GB" sz="4400" dirty="0">
                <a:latin typeface="Berlin Sans FB Demi" panose="020E0802020502020306" pitchFamily="34" charset="0"/>
              </a:rPr>
            </a:br>
            <a:br>
              <a:rPr lang="en-GB" sz="4400" dirty="0">
                <a:latin typeface="Berlin Sans FB Demi" panose="020E0802020502020306" pitchFamily="34" charset="0"/>
              </a:rPr>
            </a:br>
            <a:r>
              <a:rPr lang="en-GB" sz="4000" dirty="0">
                <a:latin typeface="Berlin Sans FB Demi" panose="020E0802020502020306" pitchFamily="34" charset="0"/>
              </a:rPr>
              <a:t>In a Simple basic research Laboratory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E18BA-0FBF-41BE-8240-128161641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297" y="5149365"/>
            <a:ext cx="4620584" cy="77549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cap="none" dirty="0"/>
              <a:t>Munuse C Savash </a:t>
            </a:r>
            <a:r>
              <a:rPr lang="en-GB" cap="none" dirty="0" err="1"/>
              <a:t>Ishanzadeh</a:t>
            </a:r>
            <a:r>
              <a:rPr lang="en-GB" cap="none" dirty="0"/>
              <a:t> </a:t>
            </a:r>
          </a:p>
          <a:p>
            <a:pPr algn="ctr"/>
            <a:r>
              <a:rPr lang="en-GB" cap="none" dirty="0"/>
              <a:t>Oxford University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B6561A9-AA45-4CB3-A74A-23C221DBB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34348" r="1370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674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501" y="277321"/>
            <a:ext cx="6651186" cy="1325563"/>
          </a:xfrm>
        </p:spPr>
        <p:txBody>
          <a:bodyPr/>
          <a:lstStyle/>
          <a:p>
            <a:r>
              <a:rPr lang="en-GB" dirty="0"/>
              <a:t>Monoclonal culture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17239" r="29049" b="52997"/>
          <a:stretch/>
        </p:blipFill>
        <p:spPr>
          <a:xfrm>
            <a:off x="1542473" y="1676776"/>
            <a:ext cx="4393335" cy="4433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47677" r="29049" b="23098"/>
          <a:stretch/>
        </p:blipFill>
        <p:spPr>
          <a:xfrm>
            <a:off x="6351442" y="1787612"/>
            <a:ext cx="4474311" cy="4433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6254" y="1556749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err="1"/>
              <a:t>Brightfield</a:t>
            </a:r>
            <a:r>
              <a:rPr lang="en-GB" sz="1200" i="1" dirty="0"/>
              <a:t> images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9133" y="1510613"/>
            <a:ext cx="254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Fluorescent images</a:t>
            </a:r>
          </a:p>
        </p:txBody>
      </p:sp>
    </p:spTree>
    <p:extLst>
      <p:ext uri="{BB962C8B-B14F-4D97-AF65-F5344CB8AC3E}">
        <p14:creationId xmlns:p14="http://schemas.microsoft.com/office/powerpoint/2010/main" val="1671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b="72526"/>
          <a:stretch/>
        </p:blipFill>
        <p:spPr>
          <a:xfrm>
            <a:off x="429397" y="2115127"/>
            <a:ext cx="11073719" cy="2826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569" y="1653462"/>
            <a:ext cx="157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Fluorescent images</a:t>
            </a:r>
          </a:p>
        </p:txBody>
      </p:sp>
    </p:spTree>
    <p:extLst>
      <p:ext uri="{BB962C8B-B14F-4D97-AF65-F5344CB8AC3E}">
        <p14:creationId xmlns:p14="http://schemas.microsoft.com/office/powerpoint/2010/main" val="388793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52" y="354193"/>
            <a:ext cx="8348193" cy="1325563"/>
          </a:xfrm>
        </p:spPr>
        <p:txBody>
          <a:bodyPr>
            <a:normAutofit/>
          </a:bodyPr>
          <a:lstStyle/>
          <a:p>
            <a:r>
              <a:rPr lang="en-GB" dirty="0"/>
              <a:t>Phenotyping techniques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4" r="26094" b="42356"/>
          <a:stretch/>
        </p:blipFill>
        <p:spPr>
          <a:xfrm>
            <a:off x="604057" y="1850962"/>
            <a:ext cx="6096000" cy="2258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96B5A-C2D9-4AD5-A24D-7C27D66DD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" r="1743"/>
          <a:stretch/>
        </p:blipFill>
        <p:spPr>
          <a:xfrm>
            <a:off x="604057" y="4462216"/>
            <a:ext cx="6096000" cy="1586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77DE1-6A53-4CE7-A159-D97D8DF7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91" y="1761959"/>
            <a:ext cx="5135026" cy="4287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252" y="1484960"/>
            <a:ext cx="234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Gel electrophoresis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0057" y="1378697"/>
            <a:ext cx="234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Metaphase spread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61" y="4185217"/>
            <a:ext cx="234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Nuclear morphology </a:t>
            </a:r>
          </a:p>
        </p:txBody>
      </p:sp>
    </p:spTree>
    <p:extLst>
      <p:ext uri="{BB962C8B-B14F-4D97-AF65-F5344CB8AC3E}">
        <p14:creationId xmlns:p14="http://schemas.microsoft.com/office/powerpoint/2010/main" val="227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20" y="382251"/>
            <a:ext cx="8940800" cy="61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37" y="728783"/>
            <a:ext cx="9786518" cy="53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5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0374" y="392834"/>
            <a:ext cx="9340331" cy="1325563"/>
          </a:xfrm>
        </p:spPr>
        <p:txBody>
          <a:bodyPr/>
          <a:lstStyle/>
          <a:p>
            <a:r>
              <a:rPr lang="en-GB" dirty="0"/>
              <a:t>Why is this workshop valuable?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2568307" y="2327675"/>
            <a:ext cx="4568826" cy="321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Join a revolutionary field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Enhance laboratory skills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Open several opportunities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Networking opportunities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Assist in further education 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2998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9405-937B-CFF9-B222-5BE56CA4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73" y="390912"/>
            <a:ext cx="10515600" cy="1325563"/>
          </a:xfrm>
        </p:spPr>
        <p:txBody>
          <a:bodyPr/>
          <a:lstStyle/>
          <a:p>
            <a:r>
              <a:rPr lang="en-GB" dirty="0"/>
              <a:t>Translating the knowledge to embryo editing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EF70D3-C8C4-4F5C-4C6C-277F9686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43" y="1827386"/>
            <a:ext cx="9955763" cy="66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dirty="0"/>
              <a:t>A research fellow at Oxford University designed a project to introduce CRISPR into human embryos at two different stages of development.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63688" y="6480355"/>
            <a:ext cx="233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Unpublished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677"/>
          <a:stretch/>
        </p:blipFill>
        <p:spPr>
          <a:xfrm>
            <a:off x="6589500" y="2871274"/>
            <a:ext cx="3440892" cy="323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Técnica de microinyección intracitoplasmática o ICSI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 b="4347"/>
          <a:stretch/>
        </p:blipFill>
        <p:spPr bwMode="auto">
          <a:xfrm>
            <a:off x="1229383" y="2871274"/>
            <a:ext cx="4545205" cy="323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18503" y="6172577"/>
            <a:ext cx="233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At fertilisation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0845" y="6172577"/>
            <a:ext cx="152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Day 3 embryo</a:t>
            </a:r>
          </a:p>
        </p:txBody>
      </p:sp>
    </p:spTree>
    <p:extLst>
      <p:ext uri="{BB962C8B-B14F-4D97-AF65-F5344CB8AC3E}">
        <p14:creationId xmlns:p14="http://schemas.microsoft.com/office/powerpoint/2010/main" val="86057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63688" y="6480355"/>
            <a:ext cx="233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Unpublished data</a:t>
            </a:r>
          </a:p>
        </p:txBody>
      </p:sp>
      <p:pic>
        <p:nvPicPr>
          <p:cNvPr id="11" name="Picture 10" descr="A diagram of a structur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90204" y="548640"/>
            <a:ext cx="11122429" cy="57737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2960" y="689956"/>
            <a:ext cx="698269" cy="773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172094" y="5549329"/>
            <a:ext cx="1468582" cy="37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768436" y="5549329"/>
            <a:ext cx="1468582" cy="37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6597534" y="5549329"/>
            <a:ext cx="1468582" cy="37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758842" y="5549328"/>
            <a:ext cx="1704846" cy="57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0299468" y="5745262"/>
            <a:ext cx="1333175" cy="381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76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63688" y="6480355"/>
            <a:ext cx="233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Unpublished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0D9405-937B-CFF9-B222-5BE56CA4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73" y="390912"/>
            <a:ext cx="10515600" cy="1325563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175324299"/>
              </p:ext>
            </p:extLst>
          </p:nvPr>
        </p:nvGraphicFramePr>
        <p:xfrm>
          <a:off x="6059978" y="1777483"/>
          <a:ext cx="5719156" cy="3877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228138" y="1763964"/>
          <a:ext cx="5590771" cy="3877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766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63688" y="6480355"/>
            <a:ext cx="233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Unpublished data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-289442" y="1690255"/>
          <a:ext cx="7087406" cy="4470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6139066" y="1690255"/>
          <a:ext cx="5655770" cy="4350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50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4" y="392834"/>
            <a:ext cx="6152861" cy="1325563"/>
          </a:xfrm>
        </p:spPr>
        <p:txBody>
          <a:bodyPr/>
          <a:lstStyle/>
          <a:p>
            <a:r>
              <a:rPr lang="en-GB" dirty="0"/>
              <a:t>CRISPR Workflow</a:t>
            </a:r>
          </a:p>
        </p:txBody>
      </p:sp>
      <p:sp>
        <p:nvSpPr>
          <p:cNvPr id="7" name="AutoShape 12" descr="Images of oocytes and embryos obtained by inverted Hoffman optic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8" descr="Mammalian Fertilization: Cel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81730649"/>
              </p:ext>
            </p:extLst>
          </p:nvPr>
        </p:nvGraphicFramePr>
        <p:xfrm>
          <a:off x="241473" y="830349"/>
          <a:ext cx="11579224" cy="5245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222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E70BF2-5A5C-45C2-BDF1-4162EC1E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4" y="340879"/>
            <a:ext cx="10912548" cy="58540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066350" y="4718729"/>
            <a:ext cx="1864822" cy="776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61462" y="4224705"/>
            <a:ext cx="14821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 b="1" i="1" dirty="0"/>
              <a:t>5914bp deletion 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2540" y="5624803"/>
            <a:ext cx="87922" cy="239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847808" y="5929363"/>
            <a:ext cx="889462" cy="20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Chr2 guide</a:t>
            </a:r>
          </a:p>
        </p:txBody>
      </p:sp>
    </p:spTree>
    <p:extLst>
      <p:ext uri="{BB962C8B-B14F-4D97-AF65-F5344CB8AC3E}">
        <p14:creationId xmlns:p14="http://schemas.microsoft.com/office/powerpoint/2010/main" val="8685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GB" sz="1800" dirty="0">
                <a:solidFill>
                  <a:srgbClr val="000000"/>
                </a:solidFill>
                <a:cs typeface="Calibri"/>
              </a:rPr>
              <a:t>Successfully developed a method to detect large deletions.</a:t>
            </a:r>
          </a:p>
          <a:p>
            <a:pPr marL="285750" indent="-285750"/>
            <a:endParaRPr lang="en-GB" sz="1800" dirty="0">
              <a:solidFill>
                <a:srgbClr val="000000"/>
              </a:solidFill>
              <a:cs typeface="Calibri"/>
            </a:endParaRPr>
          </a:p>
          <a:p>
            <a:pPr marL="285750" indent="-285750"/>
            <a:r>
              <a:rPr lang="en-GB" sz="1800" dirty="0">
                <a:solidFill>
                  <a:srgbClr val="000000"/>
                </a:solidFill>
                <a:cs typeface="Calibri"/>
              </a:rPr>
              <a:t>Embryos at an early stage have little capacity for DNA repair.</a:t>
            </a:r>
          </a:p>
          <a:p>
            <a:endParaRPr lang="en-GB" sz="1800" dirty="0">
              <a:solidFill>
                <a:srgbClr val="000000"/>
              </a:solidFill>
              <a:cs typeface="Calibri"/>
            </a:endParaRPr>
          </a:p>
          <a:p>
            <a:pPr marL="285750" indent="-285750"/>
            <a:r>
              <a:rPr lang="en-GB" sz="1800" dirty="0">
                <a:solidFill>
                  <a:srgbClr val="000000"/>
                </a:solidFill>
                <a:cs typeface="Calibri"/>
              </a:rPr>
              <a:t>Embryonic genome activation is crucial.</a:t>
            </a:r>
          </a:p>
          <a:p>
            <a:pPr marL="285750" indent="-285750"/>
            <a:endParaRPr lang="en-GB" sz="1800" dirty="0">
              <a:solidFill>
                <a:srgbClr val="000000"/>
              </a:solidFill>
              <a:cs typeface="Calibri"/>
            </a:endParaRPr>
          </a:p>
          <a:p>
            <a:pPr marL="285750" indent="-285750"/>
            <a:r>
              <a:rPr lang="en-GB" sz="1800" dirty="0">
                <a:solidFill>
                  <a:srgbClr val="000000"/>
                </a:solidFill>
                <a:cs typeface="Calibri"/>
              </a:rPr>
              <a:t>HDR most desired but NHEJ is the dominant repair mechanism.</a:t>
            </a:r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50113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392834"/>
            <a:ext cx="6836352" cy="1325563"/>
          </a:xfrm>
        </p:spPr>
        <p:txBody>
          <a:bodyPr>
            <a:normAutofit/>
          </a:bodyPr>
          <a:lstStyle/>
          <a:p>
            <a:r>
              <a:rPr lang="en-GB" dirty="0"/>
              <a:t>Establishing a project and target gene</a:t>
            </a:r>
          </a:p>
        </p:txBody>
      </p:sp>
      <p:sp>
        <p:nvSpPr>
          <p:cNvPr id="7" name="AutoShape 12" descr="Images of oocytes and embryos obtained by inverted Hoffman optic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8" descr="Mammalian Fertilization: Cel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307975" y="2076155"/>
            <a:ext cx="5295657" cy="426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Targeted the MMR gene, </a:t>
            </a:r>
            <a:r>
              <a:rPr lang="en-GB" i="1" dirty="0"/>
              <a:t>MLH1</a:t>
            </a:r>
            <a:r>
              <a:rPr lang="en-GB" dirty="0"/>
              <a:t> of human chromosome 3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Defective gene can result in </a:t>
            </a:r>
            <a:r>
              <a:rPr lang="en-GB" dirty="0">
                <a:ea typeface="Calibri" panose="020F0502020204030204" pitchFamily="34" charset="0"/>
              </a:rPr>
              <a:t>hereditary non-polyposis colon cancer and Lynch syndrome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>
              <a:ea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>
              <a:ea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Cellular model used was a childhood bone cancer cell line tagged with a green fluorescent protein.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AutoShape 2" descr="https://www.researchgate.net/profile/Julie-Mcgaughran/publication/11936777/figure/fig4/AS:601722321924097@1520473189068/A-partial-karyotype-showing-the-del3p222p242-chromosome-and-ideogram.png"/>
          <p:cNvSpPr>
            <a:spLocks noChangeAspect="1" noChangeArrowheads="1"/>
          </p:cNvSpPr>
          <p:nvPr/>
        </p:nvSpPr>
        <p:spPr bwMode="auto">
          <a:xfrm>
            <a:off x="9040957" y="25248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02" y="392834"/>
            <a:ext cx="2908710" cy="58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0374" y="392834"/>
            <a:ext cx="6152861" cy="1325563"/>
          </a:xfrm>
        </p:spPr>
        <p:txBody>
          <a:bodyPr/>
          <a:lstStyle/>
          <a:p>
            <a:r>
              <a:rPr lang="en-GB" dirty="0"/>
              <a:t>Guide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155575" y="2150045"/>
            <a:ext cx="5295657" cy="230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Access the genetic sequence of your target location.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Design your guide on sites such as </a:t>
            </a:r>
            <a:r>
              <a:rPr lang="en-GB" dirty="0" err="1"/>
              <a:t>Benchling</a:t>
            </a:r>
            <a:r>
              <a:rPr lang="en-GB" dirty="0"/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2" y="784816"/>
            <a:ext cx="6373114" cy="1867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138"/>
          <a:stretch/>
        </p:blipFill>
        <p:spPr>
          <a:xfrm>
            <a:off x="6126993" y="3057237"/>
            <a:ext cx="5335627" cy="3315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960226" y="2716107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Snippet from </a:t>
            </a:r>
            <a:r>
              <a:rPr lang="en-GB" sz="1200" i="1" dirty="0" err="1"/>
              <a:t>Ensembl</a:t>
            </a:r>
            <a:endParaRPr lang="en-GB" sz="1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960226" y="646316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Target region</a:t>
            </a:r>
          </a:p>
        </p:txBody>
      </p:sp>
    </p:spTree>
    <p:extLst>
      <p:ext uri="{BB962C8B-B14F-4D97-AF65-F5344CB8AC3E}">
        <p14:creationId xmlns:p14="http://schemas.microsoft.com/office/powerpoint/2010/main" val="213440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81" y="309707"/>
            <a:ext cx="5570913" cy="1325563"/>
          </a:xfrm>
        </p:spPr>
        <p:txBody>
          <a:bodyPr/>
          <a:lstStyle/>
          <a:p>
            <a:r>
              <a:rPr lang="en-GB" dirty="0"/>
              <a:t>Cell culture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F35AE-7892-402D-8472-2F1A6E334B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17278" r="48526" b="29164"/>
          <a:stretch/>
        </p:blipFill>
        <p:spPr bwMode="auto">
          <a:xfrm rot="5400000">
            <a:off x="4105545" y="2900548"/>
            <a:ext cx="3199362" cy="328999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5" t="26916" r="38054" b="21417"/>
          <a:stretch/>
        </p:blipFill>
        <p:spPr bwMode="auto">
          <a:xfrm rot="5400000">
            <a:off x="393602" y="2823480"/>
            <a:ext cx="3199363" cy="34441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89BD0A43-16C5-42DA-A296-B916255036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21435" r="41355" b="13842"/>
          <a:stretch/>
        </p:blipFill>
        <p:spPr>
          <a:xfrm rot="5400000">
            <a:off x="8137954" y="2414875"/>
            <a:ext cx="3251840" cy="4313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837" y="2668865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Low confluence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9557" y="2676140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High confluence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3987" y="2668864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Fluorescent microscopic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404957" y="1753709"/>
            <a:ext cx="8988425" cy="7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Growth characteristics of chosen cell line 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7922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47" y="293082"/>
            <a:ext cx="3898207" cy="1325563"/>
          </a:xfrm>
        </p:spPr>
        <p:txBody>
          <a:bodyPr/>
          <a:lstStyle/>
          <a:p>
            <a:r>
              <a:rPr lang="en-GB" dirty="0"/>
              <a:t>Transfection</a:t>
            </a:r>
          </a:p>
        </p:txBody>
      </p:sp>
      <p:pic>
        <p:nvPicPr>
          <p:cNvPr id="4" name="Picture 3" descr="A picture containing indoor, food, sitting, table&#10;&#10;Description automatically generated">
            <a:extLst>
              <a:ext uri="{FF2B5EF4-FFF2-40B4-BE49-F238E27FC236}">
                <a16:creationId xmlns:a16="http://schemas.microsoft.com/office/drawing/2014/main" id="{14F5B730-FC60-4D5F-8EE9-B6C5A74E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0516" r="23177" b="24367"/>
          <a:stretch/>
        </p:blipFill>
        <p:spPr>
          <a:xfrm rot="16200000">
            <a:off x="4237065" y="996756"/>
            <a:ext cx="4289154" cy="664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595266" y="1898598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6 well plate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587837" y="1618645"/>
            <a:ext cx="8988425" cy="7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Introducing CRISPR complex into cultured cells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5941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5" y="274371"/>
            <a:ext cx="3126971" cy="870700"/>
          </a:xfrm>
        </p:spPr>
        <p:txBody>
          <a:bodyPr/>
          <a:lstStyle/>
          <a:p>
            <a:r>
              <a:rPr lang="en-GB" dirty="0"/>
              <a:t>Selection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9390F52-3D6A-4943-8AFB-9460B1652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0" t="27524" r="34539" b="48455"/>
          <a:stretch/>
        </p:blipFill>
        <p:spPr>
          <a:xfrm>
            <a:off x="4798397" y="1481958"/>
            <a:ext cx="3191191" cy="22476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2019A28-1FB2-45BB-8863-A67788917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2" t="19332" r="36823" b="54253"/>
          <a:stretch/>
        </p:blipFill>
        <p:spPr>
          <a:xfrm>
            <a:off x="1369292" y="1481957"/>
            <a:ext cx="3152042" cy="22476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A picture containing toiletry, cosmetic&#10;&#10;Description automatically generated">
            <a:extLst>
              <a:ext uri="{FF2B5EF4-FFF2-40B4-BE49-F238E27FC236}">
                <a16:creationId xmlns:a16="http://schemas.microsoft.com/office/drawing/2014/main" id="{9B6403B1-2CEF-43BB-B5AE-A0AC8E91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17066" r="34310" b="57229"/>
          <a:stretch/>
        </p:blipFill>
        <p:spPr>
          <a:xfrm>
            <a:off x="8266650" y="1496677"/>
            <a:ext cx="3189909" cy="22329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CB416-FF89-49ED-BF94-E6F8F0181EE8}"/>
              </a:ext>
            </a:extLst>
          </p:cNvPr>
          <p:cNvSpPr txBox="1"/>
          <p:nvPr/>
        </p:nvSpPr>
        <p:spPr>
          <a:xfrm>
            <a:off x="2313972" y="958736"/>
            <a:ext cx="153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Before Transfection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C21BC-8711-4FD6-8551-47F2FE47E012}"/>
              </a:ext>
            </a:extLst>
          </p:cNvPr>
          <p:cNvSpPr txBox="1"/>
          <p:nvPr/>
        </p:nvSpPr>
        <p:spPr>
          <a:xfrm>
            <a:off x="8666347" y="1162633"/>
            <a:ext cx="26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72h post selection 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F0098-43C8-4042-9092-FABD88D9BFBE}"/>
              </a:ext>
            </a:extLst>
          </p:cNvPr>
          <p:cNvSpPr txBox="1"/>
          <p:nvPr/>
        </p:nvSpPr>
        <p:spPr>
          <a:xfrm>
            <a:off x="5542870" y="958736"/>
            <a:ext cx="149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Post Transfection</a:t>
            </a:r>
          </a:p>
        </p:txBody>
      </p:sp>
      <p:pic>
        <p:nvPicPr>
          <p:cNvPr id="13" name="Picture 12" descr="A screen shot of an open computer sitting on top of a desk&#10;&#10;Description automatically generated">
            <a:extLst>
              <a:ext uri="{FF2B5EF4-FFF2-40B4-BE49-F238E27FC236}">
                <a16:creationId xmlns:a16="http://schemas.microsoft.com/office/drawing/2014/main" id="{144ABFA1-D843-4A2C-BA67-DC9F4E09D7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t="18371" r="19766" b="45604"/>
          <a:stretch/>
        </p:blipFill>
        <p:spPr>
          <a:xfrm>
            <a:off x="8266650" y="3998674"/>
            <a:ext cx="3189909" cy="2199280"/>
          </a:xfrm>
          <a:prstGeom prst="rect">
            <a:avLst/>
          </a:prstGeom>
        </p:spPr>
      </p:pic>
      <p:pic>
        <p:nvPicPr>
          <p:cNvPr id="14" name="Picture 13" descr="A screen shot of a computer monitor sitting on top of a computer&#10;&#10;Description automatically generated">
            <a:extLst>
              <a:ext uri="{FF2B5EF4-FFF2-40B4-BE49-F238E27FC236}">
                <a16:creationId xmlns:a16="http://schemas.microsoft.com/office/drawing/2014/main" id="{63BF5306-728A-462A-ACB8-AAEC1CC9B9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26388" r="13983" b="35383"/>
          <a:stretch/>
        </p:blipFill>
        <p:spPr>
          <a:xfrm>
            <a:off x="1369292" y="3998674"/>
            <a:ext cx="3152042" cy="2199280"/>
          </a:xfrm>
          <a:prstGeom prst="rect">
            <a:avLst/>
          </a:prstGeom>
        </p:spPr>
      </p:pic>
      <p:pic>
        <p:nvPicPr>
          <p:cNvPr id="15" name="Picture 14" descr="A screen shot of a computer monitor sitting on top of a computer&#10;&#10;Description automatically generated">
            <a:extLst>
              <a:ext uri="{FF2B5EF4-FFF2-40B4-BE49-F238E27FC236}">
                <a16:creationId xmlns:a16="http://schemas.microsoft.com/office/drawing/2014/main" id="{7CE94B40-BD09-49EB-ACE6-D2975A7714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t="24961" r="17768" b="40610"/>
          <a:stretch/>
        </p:blipFill>
        <p:spPr>
          <a:xfrm>
            <a:off x="4798397" y="3998674"/>
            <a:ext cx="3191191" cy="2199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583692" y="2433373"/>
            <a:ext cx="258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err="1"/>
              <a:t>Brightfield</a:t>
            </a:r>
            <a:r>
              <a:rPr lang="en-GB" sz="1200" i="1" dirty="0"/>
              <a:t>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77260" y="4867481"/>
            <a:ext cx="157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Fluorescent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1617778" y="6380973"/>
            <a:ext cx="6361238" cy="35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Selection of cells which contain the CRISPR complex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7536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84FAD3-71C0-4FA3-A19F-3534189FE9A8}"/>
              </a:ext>
            </a:extLst>
          </p:cNvPr>
          <p:cNvSpPr txBox="1">
            <a:spLocks/>
          </p:cNvSpPr>
          <p:nvPr/>
        </p:nvSpPr>
        <p:spPr>
          <a:xfrm>
            <a:off x="514928" y="171162"/>
            <a:ext cx="3816095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/>
              <a:t>Isolation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96860-02AA-45E2-A698-518CDFA3AC9A}"/>
              </a:ext>
            </a:extLst>
          </p:cNvPr>
          <p:cNvSpPr txBox="1"/>
          <p:nvPr/>
        </p:nvSpPr>
        <p:spPr>
          <a:xfrm>
            <a:off x="1409332" y="3885049"/>
            <a:ext cx="118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Cell pellet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4C4F8-B799-47BB-A6FC-5B7244AAB605}"/>
              </a:ext>
            </a:extLst>
          </p:cNvPr>
          <p:cNvSpPr txBox="1"/>
          <p:nvPr/>
        </p:nvSpPr>
        <p:spPr>
          <a:xfrm>
            <a:off x="1300575" y="3101487"/>
            <a:ext cx="1468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DMEM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EFEF5-81DB-4A74-8913-EB6ECD4247E7}"/>
              </a:ext>
            </a:extLst>
          </p:cNvPr>
          <p:cNvSpPr txBox="1"/>
          <p:nvPr/>
        </p:nvSpPr>
        <p:spPr>
          <a:xfrm>
            <a:off x="2452452" y="1763840"/>
            <a:ext cx="183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1</a:t>
            </a:r>
            <a:r>
              <a:rPr lang="en-GB" baseline="30000" dirty="0"/>
              <a:t>st</a:t>
            </a:r>
            <a:r>
              <a:rPr lang="en-GB" dirty="0"/>
              <a:t> dilution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3D750-6B96-4693-B488-E4D5F4C814A4}"/>
              </a:ext>
            </a:extLst>
          </p:cNvPr>
          <p:cNvSpPr txBox="1"/>
          <p:nvPr/>
        </p:nvSpPr>
        <p:spPr>
          <a:xfrm>
            <a:off x="4740670" y="1745766"/>
            <a:ext cx="183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2</a:t>
            </a:r>
            <a:r>
              <a:rPr lang="en-GB" baseline="30000" dirty="0"/>
              <a:t>nd</a:t>
            </a:r>
            <a:r>
              <a:rPr lang="en-GB" dirty="0"/>
              <a:t> dilution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F76C0-812D-4E5D-8FA6-1E41FE06246A}"/>
              </a:ext>
            </a:extLst>
          </p:cNvPr>
          <p:cNvSpPr txBox="1"/>
          <p:nvPr/>
        </p:nvSpPr>
        <p:spPr>
          <a:xfrm>
            <a:off x="3754525" y="5280174"/>
            <a:ext cx="217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Add 100µl of 1</a:t>
            </a:r>
            <a:r>
              <a:rPr lang="en-GB" sz="1400" baseline="30000" dirty="0"/>
              <a:t>st</a:t>
            </a:r>
            <a:r>
              <a:rPr lang="en-GB" sz="1400" dirty="0"/>
              <a:t> dilution into 2</a:t>
            </a:r>
            <a:r>
              <a:rPr lang="en-GB" sz="1400" baseline="30000" dirty="0"/>
              <a:t>nd</a:t>
            </a:r>
            <a:r>
              <a:rPr lang="en-GB" sz="1400" dirty="0"/>
              <a:t> dilution tube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B6799-0F83-4B10-8786-1D5BD7EB8CA7}"/>
              </a:ext>
            </a:extLst>
          </p:cNvPr>
          <p:cNvSpPr txBox="1"/>
          <p:nvPr/>
        </p:nvSpPr>
        <p:spPr>
          <a:xfrm>
            <a:off x="946952" y="5243574"/>
            <a:ext cx="234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Add 5µl of cell resuspension into 1</a:t>
            </a:r>
            <a:r>
              <a:rPr lang="en-GB" sz="1400" baseline="30000" dirty="0"/>
              <a:t>st</a:t>
            </a:r>
            <a:r>
              <a:rPr lang="en-GB" sz="1400" dirty="0"/>
              <a:t>  dilution tube</a:t>
            </a:r>
          </a:p>
        </p:txBody>
      </p:sp>
      <p:sp>
        <p:nvSpPr>
          <p:cNvPr id="15" name="Arrow: Right 38">
            <a:extLst>
              <a:ext uri="{FF2B5EF4-FFF2-40B4-BE49-F238E27FC236}">
                <a16:creationId xmlns:a16="http://schemas.microsoft.com/office/drawing/2014/main" id="{DF480D10-9B13-42DF-A9FD-0638A2AD37B0}"/>
              </a:ext>
            </a:extLst>
          </p:cNvPr>
          <p:cNvSpPr/>
          <p:nvPr/>
        </p:nvSpPr>
        <p:spPr>
          <a:xfrm>
            <a:off x="7128912" y="3218156"/>
            <a:ext cx="1217727" cy="8281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8CE00-1E82-4D16-9951-B329ECC3E8A2}"/>
              </a:ext>
            </a:extLst>
          </p:cNvPr>
          <p:cNvSpPr txBox="1"/>
          <p:nvPr/>
        </p:nvSpPr>
        <p:spPr>
          <a:xfrm>
            <a:off x="8933130" y="2133172"/>
            <a:ext cx="23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Load 100µl of 2</a:t>
            </a:r>
            <a:r>
              <a:rPr lang="en-GB" sz="1400" baseline="30000" dirty="0"/>
              <a:t>nd</a:t>
            </a:r>
            <a:r>
              <a:rPr lang="en-GB" sz="1400" dirty="0"/>
              <a:t> dilution into each well of a 96 - well plate.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BFF2AD-7631-4C9B-97F5-33AEE52E0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6" b="19170"/>
          <a:stretch/>
        </p:blipFill>
        <p:spPr>
          <a:xfrm>
            <a:off x="9066938" y="2913869"/>
            <a:ext cx="2114733" cy="1351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F1ACE-AC98-4CD7-AE22-B454A68E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8" t="43618" r="48898" b="22687"/>
          <a:stretch/>
        </p:blipFill>
        <p:spPr>
          <a:xfrm>
            <a:off x="174544" y="2402189"/>
            <a:ext cx="700277" cy="19851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BD62CF-C6CF-41F0-89BB-8BC1B7BE3EC0}"/>
              </a:ext>
            </a:extLst>
          </p:cNvPr>
          <p:cNvCxnSpPr>
            <a:cxnSpLocks/>
          </p:cNvCxnSpPr>
          <p:nvPr/>
        </p:nvCxnSpPr>
        <p:spPr>
          <a:xfrm flipH="1">
            <a:off x="608073" y="3429000"/>
            <a:ext cx="735416" cy="30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8D35CD-7A32-4A13-B1BC-57F571A5F783}"/>
              </a:ext>
            </a:extLst>
          </p:cNvPr>
          <p:cNvCxnSpPr>
            <a:cxnSpLocks/>
          </p:cNvCxnSpPr>
          <p:nvPr/>
        </p:nvCxnSpPr>
        <p:spPr>
          <a:xfrm flipH="1">
            <a:off x="733523" y="4046345"/>
            <a:ext cx="692825" cy="99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00EC7B3-EA0B-45EE-BD7A-6AAE29CDB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03" t="42894" r="49173" b="24083"/>
          <a:stretch/>
        </p:blipFill>
        <p:spPr>
          <a:xfrm>
            <a:off x="2908217" y="2415550"/>
            <a:ext cx="714525" cy="19851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19D881-C9B1-4A97-A8FF-2C07725AA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5" t="42584" r="48622" b="23721"/>
          <a:stretch/>
        </p:blipFill>
        <p:spPr>
          <a:xfrm>
            <a:off x="5282529" y="2415550"/>
            <a:ext cx="856492" cy="2083707"/>
          </a:xfrm>
          <a:prstGeom prst="rect">
            <a:avLst/>
          </a:prstGeom>
        </p:spPr>
      </p:pic>
      <p:sp>
        <p:nvSpPr>
          <p:cNvPr id="27" name="Arrow: Curved Up 30">
            <a:extLst>
              <a:ext uri="{FF2B5EF4-FFF2-40B4-BE49-F238E27FC236}">
                <a16:creationId xmlns:a16="http://schemas.microsoft.com/office/drawing/2014/main" id="{2D528493-D9C0-4986-9C3E-3734B85D150C}"/>
              </a:ext>
            </a:extLst>
          </p:cNvPr>
          <p:cNvSpPr/>
          <p:nvPr/>
        </p:nvSpPr>
        <p:spPr>
          <a:xfrm>
            <a:off x="3419379" y="4452767"/>
            <a:ext cx="2642583" cy="80416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Arrow: Curved Up 28">
            <a:extLst>
              <a:ext uri="{FF2B5EF4-FFF2-40B4-BE49-F238E27FC236}">
                <a16:creationId xmlns:a16="http://schemas.microsoft.com/office/drawing/2014/main" id="{1E820187-D81F-4FD8-B665-5995FF4958E1}"/>
              </a:ext>
            </a:extLst>
          </p:cNvPr>
          <p:cNvSpPr/>
          <p:nvPr/>
        </p:nvSpPr>
        <p:spPr>
          <a:xfrm>
            <a:off x="633278" y="4387323"/>
            <a:ext cx="2749122" cy="804168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A47FA-E8DE-47AB-BFEB-020A50DD270E}"/>
              </a:ext>
            </a:extLst>
          </p:cNvPr>
          <p:cNvSpPr txBox="1"/>
          <p:nvPr/>
        </p:nvSpPr>
        <p:spPr>
          <a:xfrm>
            <a:off x="8933129" y="4490752"/>
            <a:ext cx="2382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1 WELL = 1 CELL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398F28-B5DC-48B9-8A54-1540B56AAC60}"/>
              </a:ext>
            </a:extLst>
          </p:cNvPr>
          <p:cNvSpPr txBox="1"/>
          <p:nvPr/>
        </p:nvSpPr>
        <p:spPr>
          <a:xfrm>
            <a:off x="5656551" y="6181811"/>
            <a:ext cx="5290850" cy="421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Isolating edited cells into single colonies</a:t>
            </a:r>
          </a:p>
          <a:p>
            <a:pPr>
              <a:lnSpc>
                <a:spcPct val="90000"/>
              </a:lnSpc>
            </a:pPr>
            <a:endParaRPr lang="en-GB" b="1" dirty="0"/>
          </a:p>
          <a:p>
            <a:pPr>
              <a:lnSpc>
                <a:spcPct val="90000"/>
              </a:lnSpc>
            </a:pPr>
            <a:endParaRPr lang="en-GB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b="1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367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t="19498" r="44272" b="33530"/>
          <a:stretch/>
        </p:blipFill>
        <p:spPr bwMode="auto">
          <a:xfrm rot="5400000">
            <a:off x="3503513" y="-241830"/>
            <a:ext cx="4791827" cy="7170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8753" y="670652"/>
            <a:ext cx="449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96 well monoclonal isolation plate</a:t>
            </a:r>
          </a:p>
        </p:txBody>
      </p:sp>
    </p:spTree>
    <p:extLst>
      <p:ext uri="{BB962C8B-B14F-4D97-AF65-F5344CB8AC3E}">
        <p14:creationId xmlns:p14="http://schemas.microsoft.com/office/powerpoint/2010/main" val="359211385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1664</TotalTime>
  <Words>359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Berlin Sans FB Demi</vt:lpstr>
      <vt:lpstr>Calibri</vt:lpstr>
      <vt:lpstr>Century Gothic</vt:lpstr>
      <vt:lpstr>Elephant</vt:lpstr>
      <vt:lpstr>BrushVTI</vt:lpstr>
      <vt:lpstr>Workflow for creating a CRISPR - Engineered model  In a Simple basic research Laboratory</vt:lpstr>
      <vt:lpstr>CRISPR Workflow</vt:lpstr>
      <vt:lpstr>Establishing a project and target gene</vt:lpstr>
      <vt:lpstr>Guide design</vt:lpstr>
      <vt:lpstr>Cell culture</vt:lpstr>
      <vt:lpstr>Transfection</vt:lpstr>
      <vt:lpstr>Selection</vt:lpstr>
      <vt:lpstr>PowerPoint Presentation</vt:lpstr>
      <vt:lpstr>PowerPoint Presentation</vt:lpstr>
      <vt:lpstr>Monoclonal culture</vt:lpstr>
      <vt:lpstr>PowerPoint Presentation</vt:lpstr>
      <vt:lpstr>Phenotyping techniques</vt:lpstr>
      <vt:lpstr>PowerPoint Presentation</vt:lpstr>
      <vt:lpstr>PowerPoint Presentation</vt:lpstr>
      <vt:lpstr>Why is this workshop valuable?</vt:lpstr>
      <vt:lpstr>Translating the knowledge to embryo editing</vt:lpstr>
      <vt:lpstr>PowerPoint Presentation</vt:lpstr>
      <vt:lpstr>Results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Westminster To Oxford:  The Invaluable Opportunity within CRISPR</dc:title>
  <dc:creator>Munuse Savash</dc:creator>
  <cp:lastModifiedBy>Kalpana Surendranath</cp:lastModifiedBy>
  <cp:revision>94</cp:revision>
  <dcterms:created xsi:type="dcterms:W3CDTF">2021-02-17T23:06:55Z</dcterms:created>
  <dcterms:modified xsi:type="dcterms:W3CDTF">2024-10-04T12:32:51Z</dcterms:modified>
</cp:coreProperties>
</file>